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</p:sldIdLst>
  <p:sldSz cy="5143500" cx="9144000"/>
  <p:notesSz cx="6858000" cy="9144000"/>
  <p:embeddedFontLst>
    <p:embeddedFont>
      <p:font typeface="Raleway"/>
      <p:regular r:id="rId29"/>
      <p:bold r:id="rId30"/>
      <p:italic r:id="rId31"/>
      <p:boldItalic r:id="rId32"/>
    </p:embeddedFont>
    <p:embeddedFont>
      <p:font typeface="Lato"/>
      <p:regular r:id="rId33"/>
      <p:bold r:id="rId34"/>
      <p:italic r:id="rId35"/>
      <p:boldItalic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aleway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aleway-italic.fntdata"/><Relationship Id="rId30" Type="http://schemas.openxmlformats.org/officeDocument/2006/relationships/font" Target="fonts/Raleway-bold.fntdata"/><Relationship Id="rId11" Type="http://schemas.openxmlformats.org/officeDocument/2006/relationships/slide" Target="slides/slide6.xml"/><Relationship Id="rId33" Type="http://schemas.openxmlformats.org/officeDocument/2006/relationships/font" Target="fonts/Lato-regular.fntdata"/><Relationship Id="rId10" Type="http://schemas.openxmlformats.org/officeDocument/2006/relationships/slide" Target="slides/slide5.xml"/><Relationship Id="rId32" Type="http://schemas.openxmlformats.org/officeDocument/2006/relationships/font" Target="fonts/Raleway-boldItalic.fntdata"/><Relationship Id="rId13" Type="http://schemas.openxmlformats.org/officeDocument/2006/relationships/slide" Target="slides/slide8.xml"/><Relationship Id="rId35" Type="http://schemas.openxmlformats.org/officeDocument/2006/relationships/font" Target="fonts/Lato-italic.fntdata"/><Relationship Id="rId12" Type="http://schemas.openxmlformats.org/officeDocument/2006/relationships/slide" Target="slides/slide7.xml"/><Relationship Id="rId34" Type="http://schemas.openxmlformats.org/officeDocument/2006/relationships/font" Target="fonts/Lato-bold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36" Type="http://schemas.openxmlformats.org/officeDocument/2006/relationships/font" Target="fonts/Lato-bold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765ed43c3e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765ed43c3e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765ed43c3e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765ed43c3e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765ed43c3e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765ed43c3e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765ed43c3e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765ed43c3e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765ed43c3e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765ed43c3e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65ed43c3e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65ed43c3e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6d768b7e0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6d768b7e0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6d768b7e0e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6d768b7e0e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6d768b7e0e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6d768b7e0e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765ed43c3e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765ed43c3e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765e12f574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765e12f574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765e12f574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765e12f574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765ed43c3e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765ed43c3e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765ed43c3e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765ed43c3e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765ed43c3e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765ed43c3e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765e12f574_0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765e12f574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765e12f574_0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765e12f574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765e12f574_0_2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765e12f574_0_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765ed43c3e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765ed43c3e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765ed43c3e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765ed43c3e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765ed43c3e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765ed43c3e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765ed43c3e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765ed43c3e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2.png"/><Relationship Id="rId4" Type="http://schemas.openxmlformats.org/officeDocument/2006/relationships/hyperlink" Target="https://www.sesarju.eu/node/3356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Relationship Id="rId4" Type="http://schemas.openxmlformats.org/officeDocument/2006/relationships/hyperlink" Target="https://towardsdatascience.com/basics-of-the-classic-cnn-a3dce1225add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gif"/><Relationship Id="rId4" Type="http://schemas.openxmlformats.org/officeDocument/2006/relationships/hyperlink" Target="https://commons.wikimedia.org/wiki/File:Valid-padding-convolution.gif" TargetMode="External"/><Relationship Id="rId5" Type="http://schemas.openxmlformats.org/officeDocument/2006/relationships/hyperlink" Target="https://www.semanticscholar.org/paper/A-Kernel-matching-approach-for-eye-detection-in-Vidal/a53a20b01e93f04a37e0ce74100a658d6443591a" TargetMode="External"/><Relationship Id="rId6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1.gif"/><Relationship Id="rId4" Type="http://schemas.openxmlformats.org/officeDocument/2006/relationships/hyperlink" Target="https://hackernoon.com/visualizing-parts-of-convolutional-neural-networks-using-keras-and-cats-5cc01b214e59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0.gif"/><Relationship Id="rId4" Type="http://schemas.openxmlformats.org/officeDocument/2006/relationships/image" Target="../media/image23.png"/><Relationship Id="rId9" Type="http://schemas.openxmlformats.org/officeDocument/2006/relationships/hyperlink" Target="https://towardsdatascience.com/is-relu-reluvant-52b03bc48daa" TargetMode="External"/><Relationship Id="rId5" Type="http://schemas.openxmlformats.org/officeDocument/2006/relationships/image" Target="../media/image28.png"/><Relationship Id="rId6" Type="http://schemas.openxmlformats.org/officeDocument/2006/relationships/hyperlink" Target="https://giphy.com/gifs/harvard-brain-neuron-9N2UvCx7wXLnG" TargetMode="External"/><Relationship Id="rId7" Type="http://schemas.openxmlformats.org/officeDocument/2006/relationships/hyperlink" Target="https://www.quora.com/How-does-softmax-function-work-in-AI-field" TargetMode="External"/><Relationship Id="rId8" Type="http://schemas.openxmlformats.org/officeDocument/2006/relationships/hyperlink" Target="https://www.quora.com/How-does-softmax-function-work-in-AI-field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4.png"/><Relationship Id="rId4" Type="http://schemas.openxmlformats.org/officeDocument/2006/relationships/hyperlink" Target="https://missinglink.ai/guides/keras/using-keras-flatten-operation-cnn-models-code-examples/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9.png"/><Relationship Id="rId4" Type="http://schemas.openxmlformats.org/officeDocument/2006/relationships/image" Target="../media/image25.png"/><Relationship Id="rId5" Type="http://schemas.openxmlformats.org/officeDocument/2006/relationships/hyperlink" Target="https://towardsdatascience.com/understanding-logistic-regression-step-by-step-704a78be7e0a" TargetMode="External"/><Relationship Id="rId6" Type="http://schemas.openxmlformats.org/officeDocument/2006/relationships/hyperlink" Target="https://towardsdatascience.com/neural-network-optimization-7ca72d4db3e0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1.gif"/><Relationship Id="rId4" Type="http://schemas.openxmlformats.org/officeDocument/2006/relationships/image" Target="../media/image25.png"/><Relationship Id="rId5" Type="http://schemas.openxmlformats.org/officeDocument/2006/relationships/hyperlink" Target="https://github.com/Jaewan-Yun/optimizer-visualization" TargetMode="External"/><Relationship Id="rId6" Type="http://schemas.openxmlformats.org/officeDocument/2006/relationships/hyperlink" Target="https://towardsdatascience.com/understanding-logistic-regression-step-by-step-704a78be7e0a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2.png"/><Relationship Id="rId4" Type="http://schemas.openxmlformats.org/officeDocument/2006/relationships/hyperlink" Target="https://towardsdatascience.com/basics-of-the-classic-cnn-a3dce1225add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17.png"/><Relationship Id="rId5" Type="http://schemas.openxmlformats.org/officeDocument/2006/relationships/hyperlink" Target="https://www.linkedin.com/in/bedilbek/" TargetMode="External"/><Relationship Id="rId6" Type="http://schemas.openxmlformats.org/officeDocument/2006/relationships/image" Target="../media/image2.png"/><Relationship Id="rId7" Type="http://schemas.openxmlformats.org/officeDocument/2006/relationships/image" Target="../media/image1.png"/><Relationship Id="rId8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1.xml.rels><?xml version="1.0" encoding="UTF-8" standalone="yes"?><Relationships xmlns="http://schemas.openxmlformats.org/package/2006/relationships"><Relationship Id="rId11" Type="http://schemas.openxmlformats.org/officeDocument/2006/relationships/hyperlink" Target="https://missinglink.ai/guides/keras/using-keras-flatten-operation-cnn-models-code-examples/" TargetMode="External"/><Relationship Id="rId10" Type="http://schemas.openxmlformats.org/officeDocument/2006/relationships/hyperlink" Target="https://en.wikipedia.org/wiki/Convolutional_neural_network" TargetMode="External"/><Relationship Id="rId13" Type="http://schemas.openxmlformats.org/officeDocument/2006/relationships/hyperlink" Target="https://towardsdatascience.com/deep-learning-for-image-classification-with-less-data-90e5df0a7b8e" TargetMode="External"/><Relationship Id="rId12" Type="http://schemas.openxmlformats.org/officeDocument/2006/relationships/hyperlink" Target="https://machinelearningmastery.com/pooling-layers-for-convolutional-neural-networks/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www.javatpoint.com/subsets-of-ai" TargetMode="External"/><Relationship Id="rId4" Type="http://schemas.openxmlformats.org/officeDocument/2006/relationships/hyperlink" Target="https://towardsdatascience.com/types-of-convolution-kernels-simplified-f040cb307c37" TargetMode="External"/><Relationship Id="rId9" Type="http://schemas.openxmlformats.org/officeDocument/2006/relationships/hyperlink" Target="https://en.wikipedia.org/wiki/Supervised_learning" TargetMode="External"/><Relationship Id="rId14" Type="http://schemas.openxmlformats.org/officeDocument/2006/relationships/hyperlink" Target="https://towardsdatascience.com/multi-label-image-classification-with-neural-network-keras-ddc1ab1afede" TargetMode="External"/><Relationship Id="rId5" Type="http://schemas.openxmlformats.org/officeDocument/2006/relationships/hyperlink" Target="https://en.wikipedia.org/wiki/Artificial_intelligence" TargetMode="External"/><Relationship Id="rId6" Type="http://schemas.openxmlformats.org/officeDocument/2006/relationships/hyperlink" Target="https://en.wikipedia.org/wiki/Machine_learning" TargetMode="External"/><Relationship Id="rId7" Type="http://schemas.openxmlformats.org/officeDocument/2006/relationships/hyperlink" Target="https://en.wikipedia.org/wiki/Artificial_neural_network" TargetMode="External"/><Relationship Id="rId8" Type="http://schemas.openxmlformats.org/officeDocument/2006/relationships/hyperlink" Target="https://en.wikipedia.org/wiki/Deep_learning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tensorflow.org/tutorials" TargetMode="External"/><Relationship Id="rId4" Type="http://schemas.openxmlformats.org/officeDocument/2006/relationships/hyperlink" Target="https://tensorflow.org/tutorials" TargetMode="External"/><Relationship Id="rId5" Type="http://schemas.openxmlformats.org/officeDocument/2006/relationships/hyperlink" Target="https://www.pyimagesearch.com/" TargetMode="External"/><Relationship Id="rId6" Type="http://schemas.openxmlformats.org/officeDocument/2006/relationships/hyperlink" Target="https://www.coursera.org/learn/machine-learning" TargetMode="External"/><Relationship Id="rId7" Type="http://schemas.openxmlformats.org/officeDocument/2006/relationships/hyperlink" Target="https://towardsdatascience.com/machine-learning/home" TargetMode="External"/><Relationship Id="rId8" Type="http://schemas.openxmlformats.org/officeDocument/2006/relationships/hyperlink" Target="https://docs.python.org/3.6/tutorial/interpreter.html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://drive.google.com/file/d/1OP-i39C3NxTiXkrDlOhybk-tGxHAcbiZ/view" TargetMode="External"/><Relationship Id="rId4" Type="http://schemas.openxmlformats.org/officeDocument/2006/relationships/image" Target="../media/image16.jpg"/><Relationship Id="rId5" Type="http://schemas.openxmlformats.org/officeDocument/2006/relationships/hyperlink" Target="https://cvision.uz/" TargetMode="External"/><Relationship Id="rId6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Relationship Id="rId4" Type="http://schemas.openxmlformats.org/officeDocument/2006/relationships/image" Target="../media/image18.png"/><Relationship Id="rId9" Type="http://schemas.openxmlformats.org/officeDocument/2006/relationships/hyperlink" Target="https://cvision.uz/" TargetMode="External"/><Relationship Id="rId5" Type="http://schemas.openxmlformats.org/officeDocument/2006/relationships/image" Target="../media/image14.png"/><Relationship Id="rId6" Type="http://schemas.openxmlformats.org/officeDocument/2006/relationships/image" Target="../media/image8.png"/><Relationship Id="rId7" Type="http://schemas.openxmlformats.org/officeDocument/2006/relationships/image" Target="../media/image11.png"/><Relationship Id="rId8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2.png"/><Relationship Id="rId4" Type="http://schemas.openxmlformats.org/officeDocument/2006/relationships/image" Target="../media/image20.png"/><Relationship Id="rId5" Type="http://schemas.openxmlformats.org/officeDocument/2006/relationships/hyperlink" Target="https://people.com/travel/inflatable-evacuation-slide-drops-from-delta-plane-into-massachusetts-mans-front-yard/" TargetMode="External"/><Relationship Id="rId6" Type="http://schemas.openxmlformats.org/officeDocument/2006/relationships/hyperlink" Target="https://www.mercedes-benz.com/en/vehicles/passenger-cars/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Relationship Id="rId4" Type="http://schemas.openxmlformats.org/officeDocument/2006/relationships/image" Target="../media/image13.png"/><Relationship Id="rId5" Type="http://schemas.openxmlformats.org/officeDocument/2006/relationships/hyperlink" Target="https://upload.wikimedia.org/wikipedia/commons/thumb/1/10/Blausen_0657_MultipolarNeuron.png/1920px-Blausen_0657_MultipolarNeuron.png" TargetMode="External"/><Relationship Id="rId6" Type="http://schemas.openxmlformats.org/officeDocument/2006/relationships/hyperlink" Target="https://rpubs.com/ranvirkumarsah/Intro2ANN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9.png"/><Relationship Id="rId4" Type="http://schemas.openxmlformats.org/officeDocument/2006/relationships/hyperlink" Target="https://towardsdatascience.com/a-laymans-guide-to-deep-neural-networks-ddcea24847fb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/>
        </p:nvSpPr>
        <p:spPr>
          <a:xfrm>
            <a:off x="729450" y="1322450"/>
            <a:ext cx="7688100" cy="16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6000">
                <a:solidFill>
                  <a:srgbClr val="3C4743"/>
                </a:solidFill>
                <a:latin typeface="Calibri"/>
                <a:ea typeface="Calibri"/>
                <a:cs typeface="Calibri"/>
                <a:sym typeface="Calibri"/>
              </a:rPr>
              <a:t>Python AI Masterclass</a:t>
            </a:r>
            <a:endParaRPr b="1" baseline="30000" sz="6000">
              <a:solidFill>
                <a:srgbClr val="3C47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Google Shape;87;p13"/>
          <p:cNvSpPr txBox="1"/>
          <p:nvPr/>
        </p:nvSpPr>
        <p:spPr>
          <a:xfrm>
            <a:off x="729450" y="3802075"/>
            <a:ext cx="4327800" cy="5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Lato"/>
                <a:ea typeface="Lato"/>
                <a:cs typeface="Lato"/>
                <a:sym typeface="Lato"/>
              </a:rPr>
              <a:t>Bedilbek Khamidov</a:t>
            </a:r>
            <a:endParaRPr sz="16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88" name="Google Shape;88;p13"/>
          <p:cNvPicPr preferRelativeResize="0"/>
          <p:nvPr/>
        </p:nvPicPr>
        <p:blipFill rotWithShape="1">
          <a:blip r:embed="rId3">
            <a:alphaModFix/>
          </a:blip>
          <a:srcRect b="19911" l="12875" r="16686" t="16837"/>
          <a:stretch/>
        </p:blipFill>
        <p:spPr>
          <a:xfrm>
            <a:off x="6769943" y="4439050"/>
            <a:ext cx="784432" cy="70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3"/>
          <p:cNvPicPr preferRelativeResize="0"/>
          <p:nvPr/>
        </p:nvPicPr>
        <p:blipFill rotWithShape="1">
          <a:blip r:embed="rId4">
            <a:alphaModFix/>
          </a:blip>
          <a:srcRect b="16373" l="8089" r="15737" t="16986"/>
          <a:stretch/>
        </p:blipFill>
        <p:spPr>
          <a:xfrm>
            <a:off x="8338800" y="4439050"/>
            <a:ext cx="805201" cy="704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54375" y="4434375"/>
            <a:ext cx="784426" cy="704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Deep Learning</a:t>
            </a:r>
            <a:endParaRPr/>
          </a:p>
        </p:txBody>
      </p:sp>
      <p:sp>
        <p:nvSpPr>
          <p:cNvPr id="174" name="Google Shape;174;p2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-GB" sz="1400">
                <a:highlight>
                  <a:srgbClr val="FFFFFF"/>
                </a:highlight>
              </a:rPr>
              <a:t>Supervised - function that maps an input to an output based on example input-output pairs</a:t>
            </a:r>
            <a:endParaRPr b="1" sz="1400">
              <a:highlight>
                <a:srgbClr val="FFFFFF"/>
              </a:highlight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-GB" sz="1400">
                <a:highlight>
                  <a:srgbClr val="FFFFFF"/>
                </a:highlight>
              </a:rPr>
              <a:t>Multi-Class Image Classification</a:t>
            </a:r>
            <a:endParaRPr b="1" sz="1400">
              <a:highlight>
                <a:srgbClr val="FFFFFF"/>
              </a:highlight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>
                <a:highlight>
                  <a:srgbClr val="FFFFFF"/>
                </a:highlight>
              </a:rPr>
              <a:t>Semi-supervised</a:t>
            </a:r>
            <a:endParaRPr sz="1400">
              <a:highlight>
                <a:srgbClr val="FFFFFF"/>
              </a:highlight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>
                <a:highlight>
                  <a:srgbClr val="FFFFFF"/>
                </a:highlight>
              </a:rPr>
              <a:t>Unsupervised</a:t>
            </a:r>
            <a:endParaRPr sz="14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49350" y="486550"/>
            <a:ext cx="4619175" cy="44968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0" name="Google Shape;180;p23"/>
          <p:cNvCxnSpPr>
            <a:endCxn id="181" idx="3"/>
          </p:cNvCxnSpPr>
          <p:nvPr/>
        </p:nvCxnSpPr>
        <p:spPr>
          <a:xfrm flipH="1">
            <a:off x="3442300" y="3882400"/>
            <a:ext cx="2445900" cy="763500"/>
          </a:xfrm>
          <a:prstGeom prst="curvedConnector3">
            <a:avLst>
              <a:gd fmla="val 50000" name="adj1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stealth"/>
            <a:tailEnd len="med" w="med" type="none"/>
          </a:ln>
        </p:spPr>
      </p:cxnSp>
      <p:sp>
        <p:nvSpPr>
          <p:cNvPr id="181" name="Google Shape;181;p23"/>
          <p:cNvSpPr txBox="1"/>
          <p:nvPr/>
        </p:nvSpPr>
        <p:spPr>
          <a:xfrm>
            <a:off x="79600" y="4431700"/>
            <a:ext cx="33627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Multi-Class Image Classification </a:t>
            </a:r>
            <a:endParaRPr b="1" sz="16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82" name="Google Shape;182;p2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Artificial Intelligence</a:t>
            </a:r>
            <a:endParaRPr/>
          </a:p>
        </p:txBody>
      </p:sp>
      <p:sp>
        <p:nvSpPr>
          <p:cNvPr id="183" name="Google Shape;183;p23"/>
          <p:cNvSpPr txBox="1"/>
          <p:nvPr/>
        </p:nvSpPr>
        <p:spPr>
          <a:xfrm>
            <a:off x="4579050" y="4860100"/>
            <a:ext cx="4143900" cy="3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/>
              <a:t>[img_src][</a:t>
            </a:r>
            <a:r>
              <a:rPr lang="en-GB" sz="800" u="sng">
                <a:solidFill>
                  <a:schemeClr val="hlink"/>
                </a:solidFill>
                <a:hlinkClick r:id="rId4"/>
              </a:rPr>
              <a:t>https://www.sesarju.eu/node/3356</a:t>
            </a:r>
            <a:r>
              <a:rPr lang="en-GB" sz="800">
                <a:latin typeface="Lato"/>
                <a:ea typeface="Lato"/>
                <a:cs typeface="Lato"/>
                <a:sym typeface="Lato"/>
              </a:rPr>
              <a:t>]</a:t>
            </a:r>
            <a:endParaRPr sz="8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Convolutional Neural Network</a:t>
            </a:r>
            <a:endParaRPr/>
          </a:p>
        </p:txBody>
      </p:sp>
      <p:pic>
        <p:nvPicPr>
          <p:cNvPr id="189" name="Google Shape;18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853850"/>
            <a:ext cx="8834874" cy="2984850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4"/>
          <p:cNvSpPr txBox="1"/>
          <p:nvPr>
            <p:ph type="title"/>
          </p:nvPr>
        </p:nvSpPr>
        <p:spPr>
          <a:xfrm>
            <a:off x="0" y="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Multi-class image classification</a:t>
            </a:r>
            <a:endParaRPr/>
          </a:p>
        </p:txBody>
      </p:sp>
      <p:sp>
        <p:nvSpPr>
          <p:cNvPr id="191" name="Google Shape;191;p24"/>
          <p:cNvSpPr txBox="1"/>
          <p:nvPr/>
        </p:nvSpPr>
        <p:spPr>
          <a:xfrm>
            <a:off x="2501850" y="4838700"/>
            <a:ext cx="4143900" cy="3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/>
              <a:t>[img_src][</a:t>
            </a:r>
            <a:r>
              <a:rPr lang="en-GB" sz="800" u="sng">
                <a:solidFill>
                  <a:schemeClr val="hlink"/>
                </a:solidFill>
                <a:hlinkClick r:id="rId4"/>
              </a:rPr>
              <a:t>https://towardsdatascience.com/basics-of-the-classic-cnn-a3dce1225add</a:t>
            </a:r>
            <a:r>
              <a:rPr lang="en-GB" sz="800">
                <a:latin typeface="Lato"/>
                <a:ea typeface="Lato"/>
                <a:cs typeface="Lato"/>
                <a:sym typeface="Lato"/>
              </a:rPr>
              <a:t>]</a:t>
            </a:r>
            <a:endParaRPr sz="8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Image Convolution Layer</a:t>
            </a:r>
            <a:endParaRPr/>
          </a:p>
        </p:txBody>
      </p:sp>
      <p:pic>
        <p:nvPicPr>
          <p:cNvPr id="197" name="Google Shape;19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7650" y="1801375"/>
            <a:ext cx="3189725" cy="3189725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25"/>
          <p:cNvSpPr txBox="1"/>
          <p:nvPr/>
        </p:nvSpPr>
        <p:spPr>
          <a:xfrm>
            <a:off x="2968950" y="3862625"/>
            <a:ext cx="849900" cy="66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feature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9" name="Google Shape;199;p25"/>
          <p:cNvSpPr txBox="1"/>
          <p:nvPr/>
        </p:nvSpPr>
        <p:spPr>
          <a:xfrm>
            <a:off x="1181650" y="4170450"/>
            <a:ext cx="849900" cy="66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image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0" name="Google Shape;200;p25"/>
          <p:cNvSpPr txBox="1"/>
          <p:nvPr/>
        </p:nvSpPr>
        <p:spPr>
          <a:xfrm>
            <a:off x="483963" y="4572300"/>
            <a:ext cx="3857100" cy="3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/>
              <a:t>[img_src][</a:t>
            </a:r>
            <a:r>
              <a:rPr lang="en-GB" sz="800" u="sng">
                <a:solidFill>
                  <a:schemeClr val="hlink"/>
                </a:solidFill>
                <a:hlinkClick r:id="rId4"/>
              </a:rPr>
              <a:t>https://commons.wikimedia.org/wiki/File:Valid-padding-convolution.gif</a:t>
            </a:r>
            <a:r>
              <a:rPr lang="en-GB" sz="800">
                <a:latin typeface="Lato"/>
                <a:ea typeface="Lato"/>
                <a:cs typeface="Lato"/>
                <a:sym typeface="Lato"/>
              </a:rPr>
              <a:t>]</a:t>
            </a:r>
            <a:endParaRPr sz="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1" name="Google Shape;201;p25"/>
          <p:cNvSpPr txBox="1"/>
          <p:nvPr/>
        </p:nvSpPr>
        <p:spPr>
          <a:xfrm>
            <a:off x="5320088" y="4572300"/>
            <a:ext cx="3857100" cy="3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/>
              <a:t>[img_src][</a:t>
            </a:r>
            <a:r>
              <a:rPr lang="en-GB" sz="800" u="sng">
                <a:solidFill>
                  <a:schemeClr val="hlink"/>
                </a:solidFill>
                <a:hlinkClick r:id="rId5"/>
              </a:rPr>
              <a:t>https://www.semanticscholar.org/paper/A-Kernel-matching-approach-for-eye-detection-in-Vidal/a53a20b01e93f04a37e0ce74100a658d6443591a</a:t>
            </a:r>
            <a:r>
              <a:rPr lang="en-GB" sz="800">
                <a:latin typeface="Lato"/>
                <a:ea typeface="Lato"/>
                <a:cs typeface="Lato"/>
                <a:sym typeface="Lato"/>
              </a:rPr>
              <a:t>]</a:t>
            </a:r>
            <a:endParaRPr sz="8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02" name="Google Shape;202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65838" y="2063025"/>
            <a:ext cx="2565621" cy="2413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Image Pooling Layer</a:t>
            </a:r>
            <a:endParaRPr/>
          </a:p>
        </p:txBody>
      </p:sp>
      <p:pic>
        <p:nvPicPr>
          <p:cNvPr id="208" name="Google Shape;20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400" y="1905400"/>
            <a:ext cx="5077500" cy="2927575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26"/>
          <p:cNvSpPr txBox="1"/>
          <p:nvPr/>
        </p:nvSpPr>
        <p:spPr>
          <a:xfrm>
            <a:off x="157100" y="4708900"/>
            <a:ext cx="5929200" cy="3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/>
              <a:t>[img_src][</a:t>
            </a:r>
            <a:r>
              <a:rPr lang="en-GB" sz="800" u="sng">
                <a:solidFill>
                  <a:schemeClr val="hlink"/>
                </a:solidFill>
                <a:hlinkClick r:id="rId4"/>
              </a:rPr>
              <a:t>https://hackernoon.com/visualizing-parts-of-convolutional-neural-networks-using-keras-and-cats-5cc01b214e59</a:t>
            </a:r>
            <a:r>
              <a:rPr lang="en-GB" sz="800">
                <a:latin typeface="Lato"/>
                <a:ea typeface="Lato"/>
                <a:cs typeface="Lato"/>
                <a:sym typeface="Lato"/>
              </a:rPr>
              <a:t>]</a:t>
            </a:r>
            <a:endParaRPr sz="8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Activation Layer</a:t>
            </a:r>
            <a:endParaRPr/>
          </a:p>
        </p:txBody>
      </p:sp>
      <p:pic>
        <p:nvPicPr>
          <p:cNvPr id="215" name="Google Shape;21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825" y="1946675"/>
            <a:ext cx="4572000" cy="257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88200" y="848200"/>
            <a:ext cx="2739474" cy="124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26850" y="2880449"/>
            <a:ext cx="2459000" cy="1637975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27"/>
          <p:cNvSpPr txBox="1"/>
          <p:nvPr/>
        </p:nvSpPr>
        <p:spPr>
          <a:xfrm>
            <a:off x="6831525" y="2238150"/>
            <a:ext cx="1231200" cy="66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Relu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9" name="Google Shape;219;p27"/>
          <p:cNvSpPr txBox="1"/>
          <p:nvPr/>
        </p:nvSpPr>
        <p:spPr>
          <a:xfrm>
            <a:off x="7059900" y="4488925"/>
            <a:ext cx="1231200" cy="66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Softmax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0" name="Google Shape;220;p27"/>
          <p:cNvSpPr txBox="1"/>
          <p:nvPr/>
        </p:nvSpPr>
        <p:spPr>
          <a:xfrm>
            <a:off x="1011875" y="4715725"/>
            <a:ext cx="4143900" cy="3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/>
              <a:t>[img_src][</a:t>
            </a:r>
            <a:r>
              <a:rPr lang="en-GB" sz="800" u="sng">
                <a:solidFill>
                  <a:schemeClr val="hlink"/>
                </a:solidFill>
                <a:hlinkClick r:id="rId6"/>
              </a:rPr>
              <a:t>https://giphy.com/gifs/harvard-brain-neuron-9N2UvCx7wXLnG</a:t>
            </a:r>
            <a:r>
              <a:rPr lang="en-GB" sz="800">
                <a:latin typeface="Lato"/>
                <a:ea typeface="Lato"/>
                <a:cs typeface="Lato"/>
                <a:sym typeface="Lato"/>
              </a:rPr>
              <a:t>]</a:t>
            </a:r>
            <a:endParaRPr sz="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1" name="Google Shape;221;p27"/>
          <p:cNvSpPr txBox="1"/>
          <p:nvPr/>
        </p:nvSpPr>
        <p:spPr>
          <a:xfrm>
            <a:off x="6214500" y="4749875"/>
            <a:ext cx="2922000" cy="3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/>
              <a:t>[img_src][</a:t>
            </a:r>
            <a:r>
              <a:rPr lang="en-GB" sz="800" u="sng">
                <a:solidFill>
                  <a:schemeClr val="hlink"/>
                </a:solidFill>
                <a:hlinkClick r:id="rId7"/>
              </a:rPr>
              <a:t>https://www.quora.com/How-does-softmax-function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u="sng">
                <a:solidFill>
                  <a:schemeClr val="hlink"/>
                </a:solidFill>
                <a:hlinkClick r:id="rId8"/>
              </a:rPr>
              <a:t>-work-in-AI-field</a:t>
            </a:r>
            <a:r>
              <a:rPr lang="en-GB" sz="800">
                <a:latin typeface="Lato"/>
                <a:ea typeface="Lato"/>
                <a:cs typeface="Lato"/>
                <a:sym typeface="Lato"/>
              </a:rPr>
              <a:t>]</a:t>
            </a:r>
            <a:endParaRPr sz="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2" name="Google Shape;222;p27"/>
          <p:cNvSpPr txBox="1"/>
          <p:nvPr/>
        </p:nvSpPr>
        <p:spPr>
          <a:xfrm>
            <a:off x="5632500" y="2571750"/>
            <a:ext cx="3504000" cy="3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/>
              <a:t>[img_src][</a:t>
            </a:r>
            <a:r>
              <a:rPr lang="en-GB" sz="800" u="sng">
                <a:solidFill>
                  <a:schemeClr val="hlink"/>
                </a:solidFill>
                <a:hlinkClick r:id="rId9"/>
              </a:rPr>
              <a:t>https://towardsdatascience.com/is-relu-reluvant-52b03bc48daa</a:t>
            </a:r>
            <a:r>
              <a:rPr lang="en-GB" sz="800">
                <a:latin typeface="Lato"/>
                <a:ea typeface="Lato"/>
                <a:cs typeface="Lato"/>
                <a:sym typeface="Lato"/>
              </a:rPr>
              <a:t>]</a:t>
            </a:r>
            <a:endParaRPr sz="8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Flatten Layer</a:t>
            </a:r>
            <a:endParaRPr/>
          </a:p>
        </p:txBody>
      </p:sp>
      <p:pic>
        <p:nvPicPr>
          <p:cNvPr id="228" name="Google Shape;22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6675" y="1883300"/>
            <a:ext cx="5461933" cy="298485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28"/>
          <p:cNvSpPr txBox="1"/>
          <p:nvPr/>
        </p:nvSpPr>
        <p:spPr>
          <a:xfrm>
            <a:off x="2249188" y="4761525"/>
            <a:ext cx="4956900" cy="3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/>
              <a:t>[img_src][</a:t>
            </a:r>
            <a:r>
              <a:rPr lang="en-GB" sz="800" u="sng">
                <a:solidFill>
                  <a:schemeClr val="hlink"/>
                </a:solidFill>
                <a:hlinkClick r:id="rId4"/>
              </a:rPr>
              <a:t>https://missinglink.ai/guides/keras/using-keras-flatten-operation-cnn-models-code-examples/</a:t>
            </a:r>
            <a:r>
              <a:rPr lang="en-GB" sz="800"/>
              <a:t> </a:t>
            </a:r>
            <a:r>
              <a:rPr lang="en-GB" sz="800">
                <a:latin typeface="Lato"/>
                <a:ea typeface="Lato"/>
                <a:cs typeface="Lato"/>
                <a:sym typeface="Lato"/>
              </a:rPr>
              <a:t>]</a:t>
            </a:r>
            <a:endParaRPr sz="8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Neural Network Loss function</a:t>
            </a:r>
            <a:endParaRPr/>
          </a:p>
        </p:txBody>
      </p:sp>
      <p:sp>
        <p:nvSpPr>
          <p:cNvPr id="235" name="Google Shape;235;p29"/>
          <p:cNvSpPr txBox="1"/>
          <p:nvPr>
            <p:ph type="title"/>
          </p:nvPr>
        </p:nvSpPr>
        <p:spPr>
          <a:xfrm>
            <a:off x="727650" y="18538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●"/>
            </a:pPr>
            <a:r>
              <a:rPr lang="en-GB" sz="1800">
                <a:solidFill>
                  <a:srgbClr val="434343"/>
                </a:solidFill>
              </a:rPr>
              <a:t>Categorical Cross Entropy</a:t>
            </a:r>
            <a:endParaRPr sz="1800">
              <a:solidFill>
                <a:srgbClr val="434343"/>
              </a:solidFill>
            </a:endParaRPr>
          </a:p>
        </p:txBody>
      </p:sp>
      <p:pic>
        <p:nvPicPr>
          <p:cNvPr id="236" name="Google Shape;23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87501" y="2155875"/>
            <a:ext cx="2998526" cy="264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1850" y="2354900"/>
            <a:ext cx="3541812" cy="2449651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29"/>
          <p:cNvSpPr txBox="1"/>
          <p:nvPr/>
        </p:nvSpPr>
        <p:spPr>
          <a:xfrm>
            <a:off x="610175" y="4784050"/>
            <a:ext cx="4143900" cy="3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/>
              <a:t>[img_src][</a:t>
            </a:r>
            <a:r>
              <a:rPr lang="en-GB" sz="800" u="sng">
                <a:solidFill>
                  <a:schemeClr val="hlink"/>
                </a:solidFill>
                <a:hlinkClick r:id="rId5"/>
              </a:rPr>
              <a:t>https://towardsdatascience.com/understanding-logistic-regression-step-by-step-704a78be7e0a</a:t>
            </a:r>
            <a:r>
              <a:rPr lang="en-GB" sz="800">
                <a:latin typeface="Lato"/>
                <a:ea typeface="Lato"/>
                <a:cs typeface="Lato"/>
                <a:sym typeface="Lato"/>
              </a:rPr>
              <a:t>]</a:t>
            </a:r>
            <a:endParaRPr sz="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9" name="Google Shape;239;p29"/>
          <p:cNvSpPr txBox="1"/>
          <p:nvPr/>
        </p:nvSpPr>
        <p:spPr>
          <a:xfrm>
            <a:off x="5014800" y="4804550"/>
            <a:ext cx="4143900" cy="3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/>
              <a:t>[img_src][</a:t>
            </a:r>
            <a:r>
              <a:rPr lang="en-GB" sz="800" u="sng">
                <a:solidFill>
                  <a:schemeClr val="hlink"/>
                </a:solidFill>
                <a:hlinkClick r:id="rId6"/>
              </a:rPr>
              <a:t>https://towardsdatascience.com/neural-network-optimization-7ca72d4db3e0</a:t>
            </a:r>
            <a:r>
              <a:rPr lang="en-GB" sz="800">
                <a:latin typeface="Lato"/>
                <a:ea typeface="Lato"/>
                <a:cs typeface="Lato"/>
                <a:sym typeface="Lato"/>
              </a:rPr>
              <a:t>]</a:t>
            </a:r>
            <a:endParaRPr sz="8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Neural </a:t>
            </a:r>
            <a:r>
              <a:rPr lang="en-GB"/>
              <a:t>Network Optimizer function</a:t>
            </a:r>
            <a:endParaRPr/>
          </a:p>
        </p:txBody>
      </p:sp>
      <p:sp>
        <p:nvSpPr>
          <p:cNvPr id="245" name="Google Shape;245;p30"/>
          <p:cNvSpPr txBox="1"/>
          <p:nvPr>
            <p:ph type="title"/>
          </p:nvPr>
        </p:nvSpPr>
        <p:spPr>
          <a:xfrm>
            <a:off x="727650" y="18538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●"/>
            </a:pPr>
            <a:r>
              <a:rPr lang="en-GB" sz="1800">
                <a:solidFill>
                  <a:srgbClr val="434343"/>
                </a:solidFill>
              </a:rPr>
              <a:t>Adam</a:t>
            </a:r>
            <a:endParaRPr sz="1800">
              <a:solidFill>
                <a:srgbClr val="434343"/>
              </a:solidFill>
            </a:endParaRPr>
          </a:p>
        </p:txBody>
      </p:sp>
      <p:pic>
        <p:nvPicPr>
          <p:cNvPr id="246" name="Google Shape;24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36350" y="2334400"/>
            <a:ext cx="3674475" cy="244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1850" y="2354900"/>
            <a:ext cx="3541812" cy="2449651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30"/>
          <p:cNvSpPr txBox="1"/>
          <p:nvPr/>
        </p:nvSpPr>
        <p:spPr>
          <a:xfrm>
            <a:off x="5036350" y="4861025"/>
            <a:ext cx="3934500" cy="3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/>
              <a:t>[img_src][</a:t>
            </a:r>
            <a:r>
              <a:rPr lang="en-GB" sz="800" u="sng">
                <a:solidFill>
                  <a:schemeClr val="hlink"/>
                </a:solidFill>
                <a:hlinkClick r:id="rId5"/>
              </a:rPr>
              <a:t>https://github.com/Jaewan-Yun/optimizer-visualization</a:t>
            </a:r>
            <a:r>
              <a:rPr lang="en-GB" sz="800">
                <a:latin typeface="Lato"/>
                <a:ea typeface="Lato"/>
                <a:cs typeface="Lato"/>
                <a:sym typeface="Lato"/>
              </a:rPr>
              <a:t>]</a:t>
            </a:r>
            <a:endParaRPr sz="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9" name="Google Shape;249;p30"/>
          <p:cNvSpPr txBox="1"/>
          <p:nvPr/>
        </p:nvSpPr>
        <p:spPr>
          <a:xfrm>
            <a:off x="610175" y="4784050"/>
            <a:ext cx="4143900" cy="3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/>
              <a:t>[img_src][</a:t>
            </a:r>
            <a:r>
              <a:rPr lang="en-GB" sz="800" u="sng">
                <a:solidFill>
                  <a:schemeClr val="hlink"/>
                </a:solidFill>
                <a:hlinkClick r:id="rId6"/>
              </a:rPr>
              <a:t>https://towardsdatascience.com/understanding-logistic-regression-step-by-step-704a78be7e0a</a:t>
            </a:r>
            <a:r>
              <a:rPr lang="en-GB" sz="800"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GB" sz="800">
                <a:latin typeface="Lato"/>
                <a:ea typeface="Lato"/>
                <a:cs typeface="Lato"/>
                <a:sym typeface="Lato"/>
              </a:rPr>
              <a:t>]</a:t>
            </a:r>
            <a:endParaRPr sz="8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Convolutional Neural Network</a:t>
            </a:r>
            <a:endParaRPr/>
          </a:p>
        </p:txBody>
      </p:sp>
      <p:pic>
        <p:nvPicPr>
          <p:cNvPr id="255" name="Google Shape;25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853850"/>
            <a:ext cx="8834874" cy="2984850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31"/>
          <p:cNvSpPr txBox="1"/>
          <p:nvPr/>
        </p:nvSpPr>
        <p:spPr>
          <a:xfrm>
            <a:off x="2501850" y="4838700"/>
            <a:ext cx="4143900" cy="3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/>
              <a:t>[img_src][</a:t>
            </a:r>
            <a:r>
              <a:rPr lang="en-GB" sz="800" u="sng">
                <a:solidFill>
                  <a:schemeClr val="hlink"/>
                </a:solidFill>
                <a:hlinkClick r:id="rId4"/>
              </a:rPr>
              <a:t>https://towardsdatascience.com/basics-of-the-classic-cnn-a3dce1225add</a:t>
            </a:r>
            <a:r>
              <a:rPr lang="en-GB" sz="800">
                <a:latin typeface="Lato"/>
                <a:ea typeface="Lato"/>
                <a:cs typeface="Lato"/>
                <a:sym typeface="Lato"/>
              </a:rPr>
              <a:t>]</a:t>
            </a:r>
            <a:endParaRPr sz="8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/>
          <p:nvPr/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600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About Instructor</a:t>
            </a:r>
            <a:endParaRPr b="1" sz="2600">
              <a:solidFill>
                <a:srgbClr val="1A1A1A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96" name="Google Shape;9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450" y="1949075"/>
            <a:ext cx="2257575" cy="225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94275" y="1826600"/>
            <a:ext cx="2594050" cy="2380039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4"/>
          <p:cNvSpPr txBox="1"/>
          <p:nvPr/>
        </p:nvSpPr>
        <p:spPr>
          <a:xfrm>
            <a:off x="127525" y="4301875"/>
            <a:ext cx="39033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u="sng">
                <a:solidFill>
                  <a:srgbClr val="1C3678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https://www.linkedin.com/in/bedilbek/</a:t>
            </a:r>
            <a:endParaRPr sz="1800" u="sng">
              <a:solidFill>
                <a:srgbClr val="1C367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9" name="Google Shape;99;p14"/>
          <p:cNvPicPr preferRelativeResize="0"/>
          <p:nvPr/>
        </p:nvPicPr>
        <p:blipFill rotWithShape="1">
          <a:blip r:embed="rId6">
            <a:alphaModFix/>
          </a:blip>
          <a:srcRect b="19911" l="12875" r="16686" t="16837"/>
          <a:stretch/>
        </p:blipFill>
        <p:spPr>
          <a:xfrm>
            <a:off x="5752168" y="4439050"/>
            <a:ext cx="784432" cy="70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4"/>
          <p:cNvPicPr preferRelativeResize="0"/>
          <p:nvPr/>
        </p:nvPicPr>
        <p:blipFill rotWithShape="1">
          <a:blip r:embed="rId7">
            <a:alphaModFix/>
          </a:blip>
          <a:srcRect b="16373" l="8089" r="15737" t="16986"/>
          <a:stretch/>
        </p:blipFill>
        <p:spPr>
          <a:xfrm>
            <a:off x="8189650" y="4439050"/>
            <a:ext cx="805201" cy="704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041250" y="4443713"/>
            <a:ext cx="784426" cy="69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Python AI</a:t>
            </a:r>
            <a:r>
              <a:rPr lang="en-GB"/>
              <a:t> Libraries and Frameworks</a:t>
            </a:r>
            <a:endParaRPr/>
          </a:p>
        </p:txBody>
      </p:sp>
      <p:pic>
        <p:nvPicPr>
          <p:cNvPr id="262" name="Google Shape;26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18175" y="2352375"/>
            <a:ext cx="1424600" cy="1424600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32"/>
          <p:cNvSpPr txBox="1"/>
          <p:nvPr/>
        </p:nvSpPr>
        <p:spPr>
          <a:xfrm>
            <a:off x="2263700" y="3908075"/>
            <a:ext cx="13506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TensorFlow</a:t>
            </a:r>
            <a:endParaRPr b="1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4" name="Google Shape;264;p32"/>
          <p:cNvSpPr txBox="1"/>
          <p:nvPr/>
        </p:nvSpPr>
        <p:spPr>
          <a:xfrm>
            <a:off x="5524375" y="3908075"/>
            <a:ext cx="10122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Keras</a:t>
            </a:r>
            <a:endParaRPr b="1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65" name="Google Shape;265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34000" y="2189963"/>
            <a:ext cx="3110088" cy="1749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References</a:t>
            </a:r>
            <a:endParaRPr/>
          </a:p>
        </p:txBody>
      </p:sp>
      <p:sp>
        <p:nvSpPr>
          <p:cNvPr id="271" name="Google Shape;271;p3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https://www.javatpoint.com/subsets-of-ai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https://towardsdatascience.com/types-of-convolution-kernels-simplified-f040cb307c37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https://en.wikipedia.org/wiki/Artificial_intelligence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https://en.wikipedia.org/wiki/Machine_learning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7"/>
              </a:rPr>
              <a:t>https://en.wikipedia.org/wiki/Artificial_neural_network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8"/>
              </a:rPr>
              <a:t>https://en.wikipedia.org/wiki/Deep_learning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9"/>
              </a:rPr>
              <a:t>https://en.wikipedia.org/wiki/Supervised_learning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10"/>
              </a:rPr>
              <a:t>https://en.wikipedia.org/wiki/Convolutional_neural_network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11"/>
              </a:rPr>
              <a:t>https://missinglink.ai/guides/keras/using-keras-flatten-operation-cnn-models-code-examples/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12"/>
              </a:rPr>
              <a:t>https://machinelearningmastery.com/pooling-layers-for-convolutional-neural-networks/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13"/>
              </a:rPr>
              <a:t>https://towardsdatascience.com/deep-learning-for-image-classification-with-less-data-90e5df0a7b8e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14"/>
              </a:rPr>
              <a:t>https://towardsdatascience.com/multi-label-image-classification-with-neural-network-keras-ddc1ab1afede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Resources for further development</a:t>
            </a:r>
            <a:endParaRPr/>
          </a:p>
        </p:txBody>
      </p:sp>
      <p:sp>
        <p:nvSpPr>
          <p:cNvPr id="277" name="Google Shape;277;p3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arabicPeriod"/>
            </a:pPr>
            <a:r>
              <a:rPr lang="en-GB" sz="1400" u="sng">
                <a:solidFill>
                  <a:srgbClr val="434343"/>
                </a:solidFill>
                <a:hlinkClick r:id="rId3"/>
              </a:rPr>
              <a:t>https://tensorflow.org/tutorial</a:t>
            </a:r>
            <a:r>
              <a:rPr lang="en-GB" sz="1400" u="sng">
                <a:solidFill>
                  <a:srgbClr val="434343"/>
                </a:solidFill>
                <a:hlinkClick r:id="rId4"/>
              </a:rPr>
              <a:t>s</a:t>
            </a:r>
            <a:r>
              <a:rPr lang="en-GB" sz="1400">
                <a:solidFill>
                  <a:srgbClr val="434343"/>
                </a:solidFill>
              </a:rPr>
              <a:t> - tensorflow examples</a:t>
            </a:r>
            <a:endParaRPr sz="1400">
              <a:solidFill>
                <a:srgbClr val="434343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arabicPeriod"/>
            </a:pPr>
            <a:r>
              <a:rPr lang="en-GB" sz="1400" u="sng">
                <a:solidFill>
                  <a:srgbClr val="434343"/>
                </a:solidFill>
                <a:hlinkClick r:id="rId5"/>
              </a:rPr>
              <a:t>https://www.pyimagesearch.com/</a:t>
            </a:r>
            <a:r>
              <a:rPr lang="en-GB" sz="1400">
                <a:solidFill>
                  <a:srgbClr val="434343"/>
                </a:solidFill>
              </a:rPr>
              <a:t> - keras implementations</a:t>
            </a:r>
            <a:endParaRPr sz="1400">
              <a:solidFill>
                <a:srgbClr val="434343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arabicPeriod"/>
            </a:pPr>
            <a:r>
              <a:rPr lang="en-GB" sz="1400" u="sng">
                <a:solidFill>
                  <a:srgbClr val="434343"/>
                </a:solidFill>
                <a:hlinkClick r:id="rId6"/>
              </a:rPr>
              <a:t>https://www.coursera.org/learn/machine-learning</a:t>
            </a:r>
            <a:r>
              <a:rPr lang="en-GB" sz="1400">
                <a:solidFill>
                  <a:srgbClr val="434343"/>
                </a:solidFill>
              </a:rPr>
              <a:t> - free course</a:t>
            </a:r>
            <a:endParaRPr sz="1400">
              <a:solidFill>
                <a:srgbClr val="434343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arabicPeriod"/>
            </a:pPr>
            <a:r>
              <a:rPr lang="en-GB" sz="1400" u="sng">
                <a:solidFill>
                  <a:srgbClr val="434343"/>
                </a:solidFill>
                <a:hlinkClick r:id="rId7"/>
              </a:rPr>
              <a:t>https://towardsdatascience.com/machine-learning/home</a:t>
            </a:r>
            <a:r>
              <a:rPr lang="en-GB" sz="1400">
                <a:solidFill>
                  <a:srgbClr val="434343"/>
                </a:solidFill>
              </a:rPr>
              <a:t> - machine learning articles</a:t>
            </a:r>
            <a:endParaRPr sz="1400">
              <a:solidFill>
                <a:srgbClr val="434343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arabicPeriod"/>
            </a:pPr>
            <a:r>
              <a:rPr lang="en-GB" sz="1400" u="sng">
                <a:solidFill>
                  <a:schemeClr val="hlink"/>
                </a:solidFill>
                <a:hlinkClick r:id="rId8"/>
              </a:rPr>
              <a:t>https://docs.python.org/3.6/tutorial/interpreter.html</a:t>
            </a:r>
            <a:r>
              <a:rPr lang="en-GB" sz="1400">
                <a:solidFill>
                  <a:srgbClr val="434343"/>
                </a:solidFill>
              </a:rPr>
              <a:t> </a:t>
            </a:r>
            <a:endParaRPr sz="1400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Thank you for your attention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Artificial Intelligence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6"/>
          <p:cNvSpPr txBox="1"/>
          <p:nvPr>
            <p:ph type="title"/>
          </p:nvPr>
        </p:nvSpPr>
        <p:spPr>
          <a:xfrm>
            <a:off x="0" y="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C-Vision</a:t>
            </a:r>
            <a:endParaRPr/>
          </a:p>
        </p:txBody>
      </p:sp>
      <p:pic>
        <p:nvPicPr>
          <p:cNvPr id="112" name="Google Shape;112;p16" title="HEATMAP_FINAL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5800" y="533975"/>
            <a:ext cx="7764902" cy="423835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6"/>
          <p:cNvSpPr txBox="1"/>
          <p:nvPr/>
        </p:nvSpPr>
        <p:spPr>
          <a:xfrm>
            <a:off x="7414125" y="4730800"/>
            <a:ext cx="1698000" cy="4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u="sng">
                <a:solidFill>
                  <a:schemeClr val="hlink"/>
                </a:solidFill>
                <a:hlinkClick r:id="rId5"/>
              </a:rPr>
              <a:t>https://cvision.uz</a:t>
            </a:r>
            <a:endParaRPr b="1"/>
          </a:p>
        </p:txBody>
      </p:sp>
      <p:pic>
        <p:nvPicPr>
          <p:cNvPr id="114" name="Google Shape;114;p16"/>
          <p:cNvPicPr preferRelativeResize="0"/>
          <p:nvPr/>
        </p:nvPicPr>
        <p:blipFill rotWithShape="1">
          <a:blip r:embed="rId6">
            <a:alphaModFix/>
          </a:blip>
          <a:srcRect b="25189" l="13017" r="20431" t="28711"/>
          <a:stretch/>
        </p:blipFill>
        <p:spPr>
          <a:xfrm>
            <a:off x="7896275" y="0"/>
            <a:ext cx="1230024" cy="479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7"/>
          <p:cNvSpPr txBox="1"/>
          <p:nvPr>
            <p:ph type="title"/>
          </p:nvPr>
        </p:nvSpPr>
        <p:spPr>
          <a:xfrm>
            <a:off x="0" y="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C-Vision Founders</a:t>
            </a:r>
            <a:endParaRPr/>
          </a:p>
        </p:txBody>
      </p:sp>
      <p:pic>
        <p:nvPicPr>
          <p:cNvPr id="120" name="Google Shape;12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225" y="2049550"/>
            <a:ext cx="1504800" cy="14814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21" name="Google Shape;121;p17"/>
          <p:cNvPicPr preferRelativeResize="0"/>
          <p:nvPr/>
        </p:nvPicPr>
        <p:blipFill rotWithShape="1">
          <a:blip r:embed="rId4">
            <a:alphaModFix/>
          </a:blip>
          <a:srcRect b="6820" l="17435" r="16242" t="0"/>
          <a:stretch/>
        </p:blipFill>
        <p:spPr>
          <a:xfrm>
            <a:off x="1983200" y="2194934"/>
            <a:ext cx="1504800" cy="13359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22" name="Google Shape;122;p17"/>
          <p:cNvPicPr preferRelativeResize="0"/>
          <p:nvPr/>
        </p:nvPicPr>
        <p:blipFill rotWithShape="1">
          <a:blip r:embed="rId5">
            <a:alphaModFix/>
          </a:blip>
          <a:srcRect b="0" l="0" r="0" t="5123"/>
          <a:stretch/>
        </p:blipFill>
        <p:spPr>
          <a:xfrm>
            <a:off x="3857400" y="2113775"/>
            <a:ext cx="1504800" cy="13815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23" name="Google Shape;123;p17"/>
          <p:cNvPicPr preferRelativeResize="0"/>
          <p:nvPr/>
        </p:nvPicPr>
        <p:blipFill rotWithShape="1">
          <a:blip r:embed="rId6">
            <a:alphaModFix/>
          </a:blip>
          <a:srcRect b="24879" l="0" r="3213" t="0"/>
          <a:stretch/>
        </p:blipFill>
        <p:spPr>
          <a:xfrm>
            <a:off x="7392208" y="2149950"/>
            <a:ext cx="1611000" cy="13815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24" name="Google Shape;124;p17"/>
          <p:cNvPicPr preferRelativeResize="0"/>
          <p:nvPr/>
        </p:nvPicPr>
        <p:blipFill rotWithShape="1">
          <a:blip r:embed="rId7">
            <a:alphaModFix/>
          </a:blip>
          <a:srcRect b="0" l="16280" r="18308" t="8357"/>
          <a:stretch/>
        </p:blipFill>
        <p:spPr>
          <a:xfrm>
            <a:off x="5655300" y="2049375"/>
            <a:ext cx="1532700" cy="14814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25" name="Google Shape;125;p17"/>
          <p:cNvSpPr txBox="1"/>
          <p:nvPr/>
        </p:nvSpPr>
        <p:spPr>
          <a:xfrm>
            <a:off x="110425" y="3659875"/>
            <a:ext cx="1807200" cy="47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Sardor Ibrokhimov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6" name="Google Shape;126;p17"/>
          <p:cNvSpPr txBox="1"/>
          <p:nvPr/>
        </p:nvSpPr>
        <p:spPr>
          <a:xfrm>
            <a:off x="1832125" y="3583675"/>
            <a:ext cx="1807200" cy="47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Shakhobiddin Urmanov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7" name="Google Shape;127;p17"/>
          <p:cNvSpPr txBox="1"/>
          <p:nvPr/>
        </p:nvSpPr>
        <p:spPr>
          <a:xfrm>
            <a:off x="3706200" y="3583675"/>
            <a:ext cx="1807200" cy="47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Sherzod Niyazov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8" name="Google Shape;128;p17"/>
          <p:cNvSpPr txBox="1"/>
          <p:nvPr/>
        </p:nvSpPr>
        <p:spPr>
          <a:xfrm>
            <a:off x="5518050" y="3583675"/>
            <a:ext cx="1807200" cy="47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Eldor Abdukhamidov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9" name="Google Shape;129;p17"/>
          <p:cNvSpPr txBox="1"/>
          <p:nvPr/>
        </p:nvSpPr>
        <p:spPr>
          <a:xfrm>
            <a:off x="7336800" y="3583675"/>
            <a:ext cx="1807200" cy="47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Abdullokh Askarov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30" name="Google Shape;130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117939" y="0"/>
            <a:ext cx="2026061" cy="471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17"/>
          <p:cNvSpPr txBox="1"/>
          <p:nvPr/>
        </p:nvSpPr>
        <p:spPr>
          <a:xfrm>
            <a:off x="7336775" y="4684600"/>
            <a:ext cx="1807200" cy="3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u="sng">
                <a:solidFill>
                  <a:schemeClr val="hlink"/>
                </a:solidFill>
                <a:hlinkClick r:id="rId9"/>
              </a:rPr>
              <a:t>https://raisense.uz</a:t>
            </a:r>
            <a:endParaRPr b="1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Multi-Class Image Classification </a:t>
            </a:r>
            <a:endParaRPr/>
          </a:p>
        </p:txBody>
      </p:sp>
      <p:pic>
        <p:nvPicPr>
          <p:cNvPr id="137" name="Google Shape;137;p18"/>
          <p:cNvPicPr preferRelativeResize="0"/>
          <p:nvPr/>
        </p:nvPicPr>
        <p:blipFill rotWithShape="1">
          <a:blip r:embed="rId3">
            <a:alphaModFix/>
          </a:blip>
          <a:srcRect b="7863" l="19210" r="16711" t="23275"/>
          <a:stretch/>
        </p:blipFill>
        <p:spPr>
          <a:xfrm>
            <a:off x="4653925" y="2081725"/>
            <a:ext cx="3400326" cy="2055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32400" y="2081725"/>
            <a:ext cx="3079278" cy="2055425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18"/>
          <p:cNvSpPr txBox="1"/>
          <p:nvPr/>
        </p:nvSpPr>
        <p:spPr>
          <a:xfrm>
            <a:off x="2329438" y="4266250"/>
            <a:ext cx="6852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Plane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0" name="Google Shape;140;p18"/>
          <p:cNvSpPr txBox="1"/>
          <p:nvPr/>
        </p:nvSpPr>
        <p:spPr>
          <a:xfrm>
            <a:off x="6053013" y="4266250"/>
            <a:ext cx="6852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Car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1" name="Google Shape;141;p18"/>
          <p:cNvSpPr txBox="1"/>
          <p:nvPr/>
        </p:nvSpPr>
        <p:spPr>
          <a:xfrm>
            <a:off x="4211675" y="4197013"/>
            <a:ext cx="451200" cy="4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>
                <a:latin typeface="Lato"/>
                <a:ea typeface="Lato"/>
                <a:cs typeface="Lato"/>
                <a:sym typeface="Lato"/>
              </a:rPr>
              <a:t>?</a:t>
            </a:r>
            <a:endParaRPr sz="26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2" name="Google Shape;142;p18"/>
          <p:cNvSpPr txBox="1"/>
          <p:nvPr/>
        </p:nvSpPr>
        <p:spPr>
          <a:xfrm>
            <a:off x="938786" y="4664000"/>
            <a:ext cx="3466500" cy="3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/>
              <a:t>[img_src][</a:t>
            </a:r>
            <a:r>
              <a:rPr lang="en-GB" sz="800" u="sng">
                <a:solidFill>
                  <a:schemeClr val="hlink"/>
                </a:solidFill>
                <a:hlinkClick r:id="rId5"/>
              </a:rPr>
              <a:t>https://people.com/travel/inflatable-evacuation-slide-drops-from-delta-plane-into-massachusetts-mans-front-yard/</a:t>
            </a:r>
            <a:r>
              <a:rPr lang="en-GB" sz="800">
                <a:latin typeface="Lato"/>
                <a:ea typeface="Lato"/>
                <a:cs typeface="Lato"/>
                <a:sym typeface="Lato"/>
              </a:rPr>
              <a:t>]</a:t>
            </a:r>
            <a:endParaRPr sz="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3" name="Google Shape;143;p18"/>
          <p:cNvSpPr txBox="1"/>
          <p:nvPr/>
        </p:nvSpPr>
        <p:spPr>
          <a:xfrm>
            <a:off x="4600136" y="4664000"/>
            <a:ext cx="3507900" cy="3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/>
              <a:t>[img_src][</a:t>
            </a:r>
            <a:r>
              <a:rPr lang="en-GB" sz="800" u="sng">
                <a:solidFill>
                  <a:schemeClr val="hlink"/>
                </a:solidFill>
                <a:hlinkClick r:id="rId6"/>
              </a:rPr>
              <a:t>https://www.mercedes-benz.com/en/vehicles/passenger-cars/</a:t>
            </a:r>
            <a:r>
              <a:rPr lang="en-GB" sz="800">
                <a:latin typeface="Lato"/>
                <a:ea typeface="Lato"/>
                <a:cs typeface="Lato"/>
                <a:sym typeface="Lato"/>
              </a:rPr>
              <a:t>]</a:t>
            </a:r>
            <a:endParaRPr sz="8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Artificial Intelligence</a:t>
            </a:r>
            <a:endParaRPr/>
          </a:p>
        </p:txBody>
      </p:sp>
      <p:sp>
        <p:nvSpPr>
          <p:cNvPr id="149" name="Google Shape;149;p19"/>
          <p:cNvSpPr txBox="1"/>
          <p:nvPr>
            <p:ph idx="1" type="body"/>
          </p:nvPr>
        </p:nvSpPr>
        <p:spPr>
          <a:xfrm>
            <a:off x="729450" y="2078875"/>
            <a:ext cx="84144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-GB"/>
              <a:t>Machine Learning - to perform a specific task without using explicit instructions, relying on patterns and inference instead</a:t>
            </a:r>
            <a:endParaRPr b="1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Expert Systems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Planning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Robotics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Natural Language Processing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Artificial General Intelligence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Machine Learning</a:t>
            </a:r>
            <a:endParaRPr/>
          </a:p>
        </p:txBody>
      </p:sp>
      <p:sp>
        <p:nvSpPr>
          <p:cNvPr id="155" name="Google Shape;155;p20"/>
          <p:cNvSpPr txBox="1"/>
          <p:nvPr>
            <p:ph idx="1" type="body"/>
          </p:nvPr>
        </p:nvSpPr>
        <p:spPr>
          <a:xfrm>
            <a:off x="729450" y="2078875"/>
            <a:ext cx="5409000" cy="100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-GB"/>
              <a:t>Artificial Neural Network - </a:t>
            </a:r>
            <a:r>
              <a:rPr b="1" lang="en-GB">
                <a:highlight>
                  <a:srgbClr val="FFFFFF"/>
                </a:highlight>
              </a:rPr>
              <a:t>inspiration by the biological neural networks that constitute animal brains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Clustering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Reinforcement Learning</a:t>
            </a:r>
            <a:endParaRPr/>
          </a:p>
        </p:txBody>
      </p:sp>
      <p:pic>
        <p:nvPicPr>
          <p:cNvPr id="156" name="Google Shape;15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45623" y="953225"/>
            <a:ext cx="2898374" cy="348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26250" y="3029325"/>
            <a:ext cx="2898375" cy="18678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8" name="Google Shape;158;p20"/>
          <p:cNvCxnSpPr>
            <a:stCxn id="157" idx="3"/>
            <a:endCxn id="156" idx="1"/>
          </p:cNvCxnSpPr>
          <p:nvPr/>
        </p:nvCxnSpPr>
        <p:spPr>
          <a:xfrm flipH="1" rot="10800000">
            <a:off x="4824625" y="2695750"/>
            <a:ext cx="1421100" cy="1267500"/>
          </a:xfrm>
          <a:prstGeom prst="curvedConnector3">
            <a:avLst>
              <a:gd fmla="val 49996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stealth"/>
            <a:tailEnd len="med" w="med" type="stealth"/>
          </a:ln>
        </p:spPr>
      </p:cxnSp>
      <p:sp>
        <p:nvSpPr>
          <p:cNvPr id="159" name="Google Shape;159;p20"/>
          <p:cNvSpPr txBox="1"/>
          <p:nvPr/>
        </p:nvSpPr>
        <p:spPr>
          <a:xfrm>
            <a:off x="1303488" y="4820975"/>
            <a:ext cx="4143900" cy="3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/>
              <a:t>[img_src][</a:t>
            </a:r>
            <a:r>
              <a:rPr lang="en-GB" sz="800" u="sng">
                <a:solidFill>
                  <a:schemeClr val="hlink"/>
                </a:solidFill>
                <a:hlinkClick r:id="rId5"/>
              </a:rPr>
              <a:t>https://upload.wikimedia.org/wikipedia/commons/thumb/1/10/Blausen_0657_MultipolarNeuron.png/1920px-Blausen_0657_MultipolarNeuron.png</a:t>
            </a:r>
            <a:r>
              <a:rPr lang="en-GB" sz="800">
                <a:latin typeface="Lato"/>
                <a:ea typeface="Lato"/>
                <a:cs typeface="Lato"/>
                <a:sym typeface="Lato"/>
              </a:rPr>
              <a:t>]</a:t>
            </a:r>
            <a:endParaRPr sz="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0" name="Google Shape;160;p20"/>
          <p:cNvSpPr txBox="1"/>
          <p:nvPr/>
        </p:nvSpPr>
        <p:spPr>
          <a:xfrm>
            <a:off x="6215925" y="4301025"/>
            <a:ext cx="2928000" cy="3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/>
              <a:t>[img_src][</a:t>
            </a:r>
            <a:r>
              <a:rPr lang="en-GB" sz="800" u="sng">
                <a:solidFill>
                  <a:schemeClr val="hlink"/>
                </a:solidFill>
                <a:hlinkClick r:id="rId6"/>
              </a:rPr>
              <a:t>https://rpubs.com/ranvirkumarsah/Intro2ANN</a:t>
            </a:r>
            <a:r>
              <a:rPr lang="en-GB" sz="800">
                <a:latin typeface="Lato"/>
                <a:ea typeface="Lato"/>
                <a:cs typeface="Lato"/>
                <a:sym typeface="Lato"/>
              </a:rPr>
              <a:t>]</a:t>
            </a:r>
            <a:endParaRPr sz="8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Aritifical Neural Network</a:t>
            </a:r>
            <a:endParaRPr/>
          </a:p>
        </p:txBody>
      </p:sp>
      <p:sp>
        <p:nvSpPr>
          <p:cNvPr id="166" name="Google Shape;166;p21"/>
          <p:cNvSpPr txBox="1"/>
          <p:nvPr>
            <p:ph idx="1" type="body"/>
          </p:nvPr>
        </p:nvSpPr>
        <p:spPr>
          <a:xfrm>
            <a:off x="729450" y="2078875"/>
            <a:ext cx="7688700" cy="87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-GB"/>
              <a:t>Deep Neural Network (Deep Learning) - using multiple layers to progressively extract higher level features from the raw input</a:t>
            </a:r>
            <a:endParaRPr b="1"/>
          </a:p>
        </p:txBody>
      </p:sp>
      <p:pic>
        <p:nvPicPr>
          <p:cNvPr id="167" name="Google Shape;167;p21"/>
          <p:cNvPicPr preferRelativeResize="0"/>
          <p:nvPr/>
        </p:nvPicPr>
        <p:blipFill rotWithShape="1">
          <a:blip r:embed="rId3">
            <a:alphaModFix/>
          </a:blip>
          <a:srcRect b="0" l="0" r="0" t="3772"/>
          <a:stretch/>
        </p:blipFill>
        <p:spPr>
          <a:xfrm>
            <a:off x="2015675" y="2587775"/>
            <a:ext cx="4466650" cy="2355350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1"/>
          <p:cNvSpPr txBox="1"/>
          <p:nvPr/>
        </p:nvSpPr>
        <p:spPr>
          <a:xfrm>
            <a:off x="2142000" y="4860100"/>
            <a:ext cx="4863600" cy="3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/>
              <a:t>[img_src][</a:t>
            </a:r>
            <a:r>
              <a:rPr lang="en-GB" sz="800" u="sng">
                <a:solidFill>
                  <a:schemeClr val="hlink"/>
                </a:solidFill>
                <a:hlinkClick r:id="rId4"/>
              </a:rPr>
              <a:t>https://towardsdatascience.com/a-laymans-guide-to-deep-neural-networks-ddcea24847fb</a:t>
            </a:r>
            <a:r>
              <a:rPr lang="en-GB" sz="800">
                <a:latin typeface="Lato"/>
                <a:ea typeface="Lato"/>
                <a:cs typeface="Lato"/>
                <a:sym typeface="Lato"/>
              </a:rPr>
              <a:t>]</a:t>
            </a:r>
            <a:endParaRPr sz="8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